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3" r:id="rId3"/>
    <p:sldId id="259" r:id="rId4"/>
    <p:sldId id="260" r:id="rId5"/>
    <p:sldId id="270" r:id="rId6"/>
    <p:sldId id="258" r:id="rId7"/>
    <p:sldId id="262" r:id="rId8"/>
    <p:sldId id="268" r:id="rId9"/>
    <p:sldId id="264" r:id="rId10"/>
    <p:sldId id="265" r:id="rId11"/>
    <p:sldId id="266" r:id="rId12"/>
    <p:sldId id="271" r:id="rId13"/>
    <p:sldId id="272" r:id="rId14"/>
    <p:sldId id="267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5EE"/>
    <a:srgbClr val="041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02"/>
    <p:restoredTop sz="94696"/>
  </p:normalViewPr>
  <p:slideViewPr>
    <p:cSldViewPr snapToGrid="0" snapToObjects="1">
      <p:cViewPr varScale="1">
        <p:scale>
          <a:sx n="174" d="100"/>
          <a:sy n="174" d="100"/>
        </p:scale>
        <p:origin x="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031B1-46B5-1C44-8C00-FCDA279883B8}" type="datetimeFigureOut">
              <a:rPr lang="en-US" smtClean="0"/>
              <a:t>7/29/21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F64D3-563B-EE40-8A1A-153E7B7F85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716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F64D3-563B-EE40-8A1A-153E7B7F854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8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F64D3-563B-EE40-8A1A-153E7B7F854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88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F64D3-563B-EE40-8A1A-153E7B7F854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589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F64D3-563B-EE40-8A1A-153E7B7F854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82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F64D3-563B-EE40-8A1A-153E7B7F854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467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F64D3-563B-EE40-8A1A-153E7B7F854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895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F64D3-563B-EE40-8A1A-153E7B7F854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815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F64D3-563B-EE40-8A1A-153E7B7F854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890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F64D3-563B-EE40-8A1A-153E7B7F854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25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F64D3-563B-EE40-8A1A-153E7B7F854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968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F64D3-563B-EE40-8A1A-153E7B7F854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11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F64D3-563B-EE40-8A1A-153E7B7F854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32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F64D3-563B-EE40-8A1A-153E7B7F854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763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F64D3-563B-EE40-8A1A-153E7B7F854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8CEA47-40C8-274E-B141-D0C3F93D49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47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16BE-01C3-BA4B-9E93-3155DDE6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06E8A-E086-7C44-81CD-B46EC8F47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4D108-A2B7-AF47-8BAF-B796183DA4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D3C540-3235-D94F-8D25-CD412D00D97C}" type="datetimeFigureOut">
              <a:rPr lang="en-US" smtClean="0"/>
              <a:t>7/29/21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8DF79-A601-8D4F-ACAA-B6B39E6D9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0C2A3-86D0-9545-8CE6-263D4A135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FB79AC-3C5D-654D-8379-8CEC09206D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9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6D96E5-8F86-114C-A060-8DAB92B0AE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3E3B3-9918-BB41-A9CD-1C3226DBF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29016-6626-A340-93E7-3790C57A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D3C540-3235-D94F-8D25-CD412D00D97C}" type="datetimeFigureOut">
              <a:rPr lang="en-US" smtClean="0"/>
              <a:t>7/29/21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37B6-7D45-734B-8416-21170455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13351-2642-A340-BB00-5CD850A0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FB79AC-3C5D-654D-8379-8CEC09206D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57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669F65-0751-804D-A755-3152839C2A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37300"/>
            <a:ext cx="12192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2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7E21-3169-404F-8441-411B5E85F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F6D90-782F-2E4A-A367-7BCCA832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1FB11-711D-9E4C-8D5B-8AB50D7071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D3C540-3235-D94F-8D25-CD412D00D97C}" type="datetimeFigureOut">
              <a:rPr lang="en-US" smtClean="0"/>
              <a:t>7/29/21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A1A69-FEEB-9C4E-9F24-D5F97514D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12083-1954-844E-9814-717960FCF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FB79AC-3C5D-654D-8379-8CEC09206D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574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ECDF1-3728-4440-B12F-F3346C92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78E9C-FA09-B04C-A420-5E9F95316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9FCA0-6E6F-1A48-A0AC-D1E36570A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87435-C0A2-9040-BA95-5F956F654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D3C540-3235-D94F-8D25-CD412D00D97C}" type="datetimeFigureOut">
              <a:rPr lang="en-US" smtClean="0"/>
              <a:t>7/29/21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FE765-AEF8-824E-99F3-6D2399B6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B1A72-0CA7-1241-AD5D-314790A2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FB79AC-3C5D-654D-8379-8CEC09206D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9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5665F-F48A-0147-8E75-46D9869E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25736-7F01-5F4D-9AAE-27499DDF1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D9258-6913-1E42-AC5D-DD5942352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47670-F258-6641-A8F2-905A61BAA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E84E04-7D7F-494C-B693-1DF8FB0B0F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A25629-C955-1241-8C2F-C6C8F6F03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D3C540-3235-D94F-8D25-CD412D00D97C}" type="datetimeFigureOut">
              <a:rPr lang="en-US" smtClean="0"/>
              <a:t>7/29/21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0A7E36-BB62-C74E-A256-2FBBC69C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EDA875-1FC8-C540-A2CF-CB178174A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FB79AC-3C5D-654D-8379-8CEC09206D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860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9042B-9FFD-9C48-A0D7-94D8C47CF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99DFF-04BB-2A49-9B74-99391ABE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D3C540-3235-D94F-8D25-CD412D00D97C}" type="datetimeFigureOut">
              <a:rPr lang="en-US" smtClean="0"/>
              <a:t>7/29/21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73D72-88F6-9942-A102-5CF5CD2AD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557319-A53C-6B44-84B1-EDCABDD89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FB79AC-3C5D-654D-8379-8CEC09206D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84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6F733D-79FC-4B43-A3AD-F4F5DEDCB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D3C540-3235-D94F-8D25-CD412D00D97C}" type="datetimeFigureOut">
              <a:rPr lang="en-US" smtClean="0"/>
              <a:t>7/29/21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AD24D5-EE67-0D40-AA40-20D3560C8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8ABC3-F24F-CD45-A7D9-FBB96A9F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FB79AC-3C5D-654D-8379-8CEC09206D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322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FDAE8-E9A5-8541-BFEF-4B6C88F0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38D44-78EA-794E-A446-584227AEB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84088-1D6E-D647-A2F3-F702D7825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D22DB-462D-EA4D-866D-E00CB686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D3C540-3235-D94F-8D25-CD412D00D97C}" type="datetimeFigureOut">
              <a:rPr lang="en-US" smtClean="0"/>
              <a:t>7/29/21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9AF13-BF31-E54B-941D-ED44AC9C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50FB-FA93-4948-AB5B-62756103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FB79AC-3C5D-654D-8379-8CEC09206D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7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E2599-E928-3D46-9C64-A6E1E4DE7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D53B30-5555-9B4D-8C2B-DD220E9CD4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B7B8C-C186-EC4B-9D27-745DD87F2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64A87-EC8B-5446-9C9A-9A82D283F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D3C540-3235-D94F-8D25-CD412D00D97C}" type="datetimeFigureOut">
              <a:rPr lang="en-US" smtClean="0"/>
              <a:t>7/29/21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5761C-AE10-894B-921D-0F2D83888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2636D-D069-434F-8A3F-44460CA6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FB79AC-3C5D-654D-8379-8CEC09206D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87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15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E8F6E5A-5E6F-234B-884D-15AFF683D319}"/>
              </a:ext>
            </a:extLst>
          </p:cNvPr>
          <p:cNvSpPr txBox="1"/>
          <p:nvPr/>
        </p:nvSpPr>
        <p:spPr>
          <a:xfrm>
            <a:off x="3167497" y="6064469"/>
            <a:ext cx="562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1F2B"/>
                </a:solidFill>
                <a:latin typeface="FUTURA BOOK BT" panose="020B0502020204020303" pitchFamily="34" charset="0"/>
              </a:rPr>
              <a:t>By</a:t>
            </a:r>
            <a:r>
              <a:rPr lang="en-US" sz="2400" dirty="0">
                <a:solidFill>
                  <a:srgbClr val="041F2B"/>
                </a:solidFill>
                <a:latin typeface="Futura PT Book" panose="020B0502020204020303" pitchFamily="34" charset="77"/>
              </a:rPr>
              <a:t> </a:t>
            </a:r>
            <a:r>
              <a:rPr lang="en-US" sz="2400" b="1" dirty="0">
                <a:solidFill>
                  <a:srgbClr val="041F2B"/>
                </a:solidFill>
                <a:latin typeface="FUTURA HEAVY BT" panose="020B0702020204020204" pitchFamily="34" charset="0"/>
              </a:rPr>
              <a:t>JAMIE MERISOTIS  </a:t>
            </a:r>
            <a:r>
              <a:rPr lang="en-US" sz="2400" dirty="0">
                <a:solidFill>
                  <a:srgbClr val="041F2B"/>
                </a:solidFill>
                <a:latin typeface="FUTURA BOOK BT" panose="020B0502020204020303" pitchFamily="34" charset="0"/>
              </a:rPr>
              <a:t>|   July 30, 2021</a:t>
            </a:r>
          </a:p>
        </p:txBody>
      </p:sp>
    </p:spTree>
    <p:extLst>
      <p:ext uri="{BB962C8B-B14F-4D97-AF65-F5344CB8AC3E}">
        <p14:creationId xmlns:p14="http://schemas.microsoft.com/office/powerpoint/2010/main" val="1928849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704BBF-E1CA-CB46-9188-54548E7F80B9}"/>
              </a:ext>
            </a:extLst>
          </p:cNvPr>
          <p:cNvCxnSpPr>
            <a:cxnSpLocks/>
          </p:cNvCxnSpPr>
          <p:nvPr/>
        </p:nvCxnSpPr>
        <p:spPr>
          <a:xfrm>
            <a:off x="4588225" y="1565047"/>
            <a:ext cx="2456814" cy="3252690"/>
          </a:xfrm>
          <a:prstGeom prst="line">
            <a:avLst/>
          </a:prstGeom>
          <a:ln w="28575">
            <a:solidFill>
              <a:srgbClr val="00B5E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FCC08A0-0C70-5440-BD65-E0A9633D793F}"/>
              </a:ext>
            </a:extLst>
          </p:cNvPr>
          <p:cNvSpPr txBox="1"/>
          <p:nvPr/>
        </p:nvSpPr>
        <p:spPr>
          <a:xfrm>
            <a:off x="2028496" y="6421822"/>
            <a:ext cx="70419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>
                <a:solidFill>
                  <a:schemeClr val="bg1"/>
                </a:solidFill>
                <a:latin typeface="Futura PT Book" panose="020B0502020204020303" pitchFamily="34" charset="77"/>
              </a:rPr>
              <a:t>09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A12CE-0313-0D42-A857-D169BA6F4BA7}"/>
              </a:ext>
            </a:extLst>
          </p:cNvPr>
          <p:cNvSpPr txBox="1"/>
          <p:nvPr/>
        </p:nvSpPr>
        <p:spPr>
          <a:xfrm>
            <a:off x="994881" y="3919185"/>
            <a:ext cx="5101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FUTURA MEDIUM BT" panose="020B0602020204020303" pitchFamily="34" charset="0"/>
              </a:rPr>
              <a:t>CREDENTIALS </a:t>
            </a:r>
          </a:p>
          <a:p>
            <a:r>
              <a:rPr lang="en-US" sz="3600" b="1" dirty="0">
                <a:latin typeface="FUTURA MEDIUM BT" panose="020B0602020204020303" pitchFamily="34" charset="0"/>
              </a:rPr>
              <a:t>FOR HUMAN WORK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9A8EF2-061E-A049-830E-C18D3E61B26C}"/>
              </a:ext>
            </a:extLst>
          </p:cNvPr>
          <p:cNvSpPr/>
          <p:nvPr/>
        </p:nvSpPr>
        <p:spPr>
          <a:xfrm>
            <a:off x="3935230" y="1010171"/>
            <a:ext cx="1387366" cy="1387366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DF33F5-64FC-3947-BCC2-5B999461DE07}"/>
              </a:ext>
            </a:extLst>
          </p:cNvPr>
          <p:cNvSpPr txBox="1"/>
          <p:nvPr/>
        </p:nvSpPr>
        <p:spPr>
          <a:xfrm>
            <a:off x="5547602" y="1186287"/>
            <a:ext cx="5227773" cy="155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B5EE"/>
                </a:solidFill>
                <a:latin typeface="FUTURA BOOK BT" panose="020B0502020204020303" pitchFamily="34" charset="0"/>
              </a:rPr>
              <a:t>Problem 1: </a:t>
            </a:r>
            <a:r>
              <a:rPr lang="en-US" sz="1600" dirty="0">
                <a:latin typeface="FUTURA BOOK BT" panose="020B0502020204020303" pitchFamily="34" charset="0"/>
              </a:rPr>
              <a:t>It’s not clear what most credentials represent in terms of knowledge, skills, and abilities.</a:t>
            </a:r>
          </a:p>
          <a:p>
            <a:r>
              <a:rPr lang="en-US" sz="2000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041F2B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32118A-8FF1-B344-A95F-12E40048D608}"/>
              </a:ext>
            </a:extLst>
          </p:cNvPr>
          <p:cNvSpPr/>
          <p:nvPr/>
        </p:nvSpPr>
        <p:spPr>
          <a:xfrm>
            <a:off x="5079487" y="2502455"/>
            <a:ext cx="1387366" cy="1387366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F0472A-8895-C541-96E9-E36A6F58B7EB}"/>
              </a:ext>
            </a:extLst>
          </p:cNvPr>
          <p:cNvSpPr txBox="1"/>
          <p:nvPr/>
        </p:nvSpPr>
        <p:spPr>
          <a:xfrm>
            <a:off x="6658900" y="2481658"/>
            <a:ext cx="4825964" cy="1880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dirty="0">
                <a:solidFill>
                  <a:srgbClr val="00B5EE"/>
                </a:solidFill>
                <a:latin typeface="FUTURA BOOK BT" panose="020B0502020204020303" pitchFamily="34" charset="0"/>
              </a:rPr>
              <a:t>Problem 2: </a:t>
            </a:r>
            <a:r>
              <a:rPr lang="en-US" sz="1600" dirty="0">
                <a:latin typeface="FUTURA BOOK BT" panose="020B0502020204020303" pitchFamily="34" charset="0"/>
              </a:rPr>
              <a:t>Employers, educators, and </a:t>
            </a:r>
          </a:p>
          <a:p>
            <a:pPr lvl="0">
              <a:lnSpc>
                <a:spcPct val="150000"/>
              </a:lnSpc>
            </a:pPr>
            <a:r>
              <a:rPr lang="en-US" sz="1600" dirty="0">
                <a:latin typeface="FUTURA BOOK BT" panose="020B0502020204020303" pitchFamily="34" charset="0"/>
              </a:rPr>
              <a:t>individuals all speak different languages when</a:t>
            </a:r>
          </a:p>
          <a:p>
            <a:pPr lvl="0">
              <a:lnSpc>
                <a:spcPct val="150000"/>
              </a:lnSpc>
            </a:pPr>
            <a:r>
              <a:rPr lang="en-US" sz="1600" dirty="0">
                <a:latin typeface="FUTURA BOOK BT" panose="020B0502020204020303" pitchFamily="34" charset="0"/>
              </a:rPr>
              <a:t>it comes to knowledge, skills, and abilities.</a:t>
            </a:r>
          </a:p>
          <a:p>
            <a:r>
              <a:rPr lang="en-US" sz="2000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041F2B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20727BF-FF0D-4247-9F9B-2ECA026CA4D9}"/>
              </a:ext>
            </a:extLst>
          </p:cNvPr>
          <p:cNvSpPr/>
          <p:nvPr/>
        </p:nvSpPr>
        <p:spPr>
          <a:xfrm>
            <a:off x="6128959" y="4033926"/>
            <a:ext cx="1387366" cy="1387366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899A20-9136-774B-9292-A1811BA0F7B7}"/>
              </a:ext>
            </a:extLst>
          </p:cNvPr>
          <p:cNvSpPr txBox="1"/>
          <p:nvPr/>
        </p:nvSpPr>
        <p:spPr>
          <a:xfrm>
            <a:off x="7741331" y="4111094"/>
            <a:ext cx="4450669" cy="115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B5EE"/>
                </a:solidFill>
                <a:latin typeface="FUTURA BOOK BT" panose="020B0502020204020303" pitchFamily="34" charset="0"/>
              </a:rPr>
              <a:t>Problem 3: </a:t>
            </a:r>
            <a:r>
              <a:rPr lang="en-US" sz="1600" dirty="0">
                <a:latin typeface="FUTURA BOOK BT" panose="020B0502020204020303" pitchFamily="34" charset="0"/>
              </a:rPr>
              <a:t>Pathways through education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FUTURA BOOK BT" panose="020B0502020204020303" pitchFamily="34" charset="0"/>
              </a:rPr>
              <a:t>and careers are either nonexistent or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FUTURA BOOK BT" panose="020B0502020204020303" pitchFamily="34" charset="0"/>
              </a:rPr>
              <a:t>nearly impossible for outsiders to fathom. </a:t>
            </a:r>
            <a:endParaRPr lang="en-US" sz="1600" dirty="0">
              <a:solidFill>
                <a:srgbClr val="041F2B"/>
              </a:solidFill>
              <a:latin typeface="FUTURA BOOK BT" panose="020B0502020204020303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38A6A09-47FE-6447-9E26-97396B41B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459" y="2892942"/>
            <a:ext cx="698500" cy="596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73A2B92-3DC8-664E-8FF3-C3C29BE80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113" y="1526054"/>
            <a:ext cx="355600" cy="355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2228D57-D0B2-5245-A048-29C191382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243" y="4431551"/>
            <a:ext cx="617101" cy="6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99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CC08A0-0C70-5440-BD65-E0A9633D793F}"/>
              </a:ext>
            </a:extLst>
          </p:cNvPr>
          <p:cNvSpPr txBox="1"/>
          <p:nvPr/>
        </p:nvSpPr>
        <p:spPr>
          <a:xfrm>
            <a:off x="2028496" y="6421822"/>
            <a:ext cx="70419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>
                <a:solidFill>
                  <a:schemeClr val="bg1"/>
                </a:solidFill>
                <a:latin typeface="Futura PT Book" panose="020B0502020204020303" pitchFamily="34" charset="77"/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A12CE-0313-0D42-A857-D169BA6F4BA7}"/>
              </a:ext>
            </a:extLst>
          </p:cNvPr>
          <p:cNvSpPr txBox="1"/>
          <p:nvPr/>
        </p:nvSpPr>
        <p:spPr>
          <a:xfrm>
            <a:off x="6761021" y="1401504"/>
            <a:ext cx="41182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FUTURA MEDIUM BT" panose="020B0602020204020303" pitchFamily="34" charset="0"/>
              </a:rPr>
              <a:t>LEARNING,</a:t>
            </a:r>
          </a:p>
          <a:p>
            <a:r>
              <a:rPr lang="en-US" sz="3600" b="1" dirty="0">
                <a:latin typeface="FUTURA MEDIUM BT" panose="020B0602020204020303" pitchFamily="34" charset="0"/>
              </a:rPr>
              <a:t>EARNING, </a:t>
            </a:r>
          </a:p>
          <a:p>
            <a:r>
              <a:rPr lang="en-US" sz="3600" b="1" dirty="0">
                <a:latin typeface="FUTURA MEDIUM BT" panose="020B0602020204020303" pitchFamily="34" charset="0"/>
              </a:rPr>
              <a:t>SERVING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563ED-1B49-A341-8908-D62D088E3CCB}"/>
              </a:ext>
            </a:extLst>
          </p:cNvPr>
          <p:cNvSpPr txBox="1"/>
          <p:nvPr/>
        </p:nvSpPr>
        <p:spPr>
          <a:xfrm>
            <a:off x="6761021" y="3424176"/>
            <a:ext cx="3972788" cy="151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FUTURA BOOK BT" panose="020B0502020204020303" pitchFamily="34" charset="0"/>
              </a:rPr>
              <a:t>Work and learning have merged </a:t>
            </a:r>
          </a:p>
          <a:p>
            <a:pPr lvl="0"/>
            <a:r>
              <a:rPr lang="en-US" sz="1600" dirty="0">
                <a:latin typeface="FUTURA BOOK BT" panose="020B0502020204020303" pitchFamily="34" charset="0"/>
              </a:rPr>
              <a:t>into a virtuous cycle in which each supports and enhances the other.</a:t>
            </a:r>
          </a:p>
          <a:p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041F2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F6DF5A-E956-8A43-A8EF-A990CCCE31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9336836" y="1543577"/>
            <a:ext cx="1313847" cy="1301452"/>
          </a:xfrm>
          <a:prstGeom prst="rect">
            <a:avLst/>
          </a:prstGeom>
        </p:spPr>
      </p:pic>
      <p:pic>
        <p:nvPicPr>
          <p:cNvPr id="13" name="Picture 12" descr="A person explaining something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9D8EAA58-DCAE-9C4A-9D3B-8617C7133D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2717" y="980901"/>
            <a:ext cx="4783283" cy="44745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95C0A1B-36B0-644B-84F9-242A385314F7}"/>
              </a:ext>
            </a:extLst>
          </p:cNvPr>
          <p:cNvCxnSpPr>
            <a:cxnSpLocks/>
          </p:cNvCxnSpPr>
          <p:nvPr/>
        </p:nvCxnSpPr>
        <p:spPr>
          <a:xfrm>
            <a:off x="5855830" y="3218176"/>
            <a:ext cx="4753289" cy="0"/>
          </a:xfrm>
          <a:prstGeom prst="line">
            <a:avLst/>
          </a:prstGeom>
          <a:ln w="28575">
            <a:solidFill>
              <a:srgbClr val="00B5E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822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CC08A0-0C70-5440-BD65-E0A9633D793F}"/>
              </a:ext>
            </a:extLst>
          </p:cNvPr>
          <p:cNvSpPr txBox="1"/>
          <p:nvPr/>
        </p:nvSpPr>
        <p:spPr>
          <a:xfrm>
            <a:off x="2028496" y="6421822"/>
            <a:ext cx="70419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>
                <a:solidFill>
                  <a:schemeClr val="bg1"/>
                </a:solidFill>
                <a:latin typeface="Futura PT Book" panose="020B0502020204020303" pitchFamily="34" charset="77"/>
              </a:rPr>
              <a:t>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A12CE-0313-0D42-A857-D169BA6F4BA7}"/>
              </a:ext>
            </a:extLst>
          </p:cNvPr>
          <p:cNvSpPr txBox="1"/>
          <p:nvPr/>
        </p:nvSpPr>
        <p:spPr>
          <a:xfrm>
            <a:off x="1046019" y="860979"/>
            <a:ext cx="4016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FUTURA MEDIUM BT" panose="020B0602020204020303" pitchFamily="34" charset="0"/>
              </a:rPr>
              <a:t>HUMAN WORK</a:t>
            </a:r>
          </a:p>
          <a:p>
            <a:r>
              <a:rPr lang="en-US" sz="3200" b="1" dirty="0">
                <a:latin typeface="FUTURA MEDIUM BT" panose="020B0602020204020303" pitchFamily="34" charset="0"/>
              </a:rPr>
              <a:t>CAN HELP REPAIR</a:t>
            </a:r>
          </a:p>
          <a:p>
            <a:r>
              <a:rPr lang="en-US" sz="3200" b="1" dirty="0">
                <a:latin typeface="FUTURA MEDIUM BT" panose="020B0602020204020303" pitchFamily="34" charset="0"/>
              </a:rPr>
              <a:t>THE SOCIAL FABRIC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563ED-1B49-A341-8908-D62D088E3CCB}"/>
              </a:ext>
            </a:extLst>
          </p:cNvPr>
          <p:cNvSpPr txBox="1"/>
          <p:nvPr/>
        </p:nvSpPr>
        <p:spPr>
          <a:xfrm>
            <a:off x="953255" y="3873419"/>
            <a:ext cx="4016310" cy="1986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41F2B"/>
                </a:solidFill>
                <a:latin typeface="FUTURA BOOK BT" panose="020B0502020204020303" pitchFamily="34" charset="0"/>
              </a:rPr>
              <a:t>Alienation and inequality are threats to democracy and fuel authoritarianism.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41F2B"/>
              </a:solidFill>
              <a:latin typeface="FUTURA BOOK BT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41F2B"/>
                </a:solidFill>
                <a:latin typeface="FUTURA BOOK BT" panose="020B0502020204020303" pitchFamily="34" charset="0"/>
              </a:rPr>
              <a:t>Human work helps make people active and engages citizens.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41F2B"/>
              </a:solidFill>
              <a:latin typeface="FUTURA BOOK BT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41F2B"/>
                </a:solidFill>
                <a:latin typeface="FUTURA BOOK BT" panose="020B0502020204020303" pitchFamily="34" charset="0"/>
              </a:rPr>
              <a:t>Serving others is integral to human work.</a:t>
            </a:r>
          </a:p>
          <a:p>
            <a:pPr>
              <a:lnSpc>
                <a:spcPct val="150000"/>
              </a:lnSpc>
            </a:pPr>
            <a:endParaRPr lang="en-US" sz="1900" dirty="0">
              <a:solidFill>
                <a:srgbClr val="041F2B"/>
              </a:solidFill>
              <a:latin typeface="Futura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66505-71E1-6F49-AD0B-A14052C54848}"/>
              </a:ext>
            </a:extLst>
          </p:cNvPr>
          <p:cNvSpPr txBox="1"/>
          <p:nvPr/>
        </p:nvSpPr>
        <p:spPr>
          <a:xfrm>
            <a:off x="1046020" y="2598031"/>
            <a:ext cx="44238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dirty="0">
                <a:solidFill>
                  <a:srgbClr val="00B5EE"/>
                </a:solidFill>
                <a:latin typeface="FUTURA BOOK BT" panose="020B0502020204020303" pitchFamily="34" charset="0"/>
              </a:rPr>
              <a:t>When people lose the opportunity to work,</a:t>
            </a:r>
          </a:p>
          <a:p>
            <a:pPr>
              <a:spcAft>
                <a:spcPts val="400"/>
              </a:spcAft>
            </a:pPr>
            <a:r>
              <a:rPr lang="en-US" sz="1400" dirty="0">
                <a:solidFill>
                  <a:srgbClr val="00B5EE"/>
                </a:solidFill>
                <a:latin typeface="FUTURA BOOK BT" panose="020B0502020204020303" pitchFamily="34" charset="0"/>
              </a:rPr>
              <a:t>they can feel left behind and left out–</a:t>
            </a:r>
          </a:p>
          <a:p>
            <a:pPr>
              <a:spcAft>
                <a:spcPts val="400"/>
              </a:spcAft>
            </a:pPr>
            <a:r>
              <a:rPr lang="en-US" sz="1400" dirty="0">
                <a:solidFill>
                  <a:srgbClr val="00B5EE"/>
                </a:solidFill>
                <a:latin typeface="FUTURA BOOK BT" panose="020B0502020204020303" pitchFamily="34" charset="0"/>
              </a:rPr>
              <a:t>disconnected from their communities </a:t>
            </a:r>
          </a:p>
          <a:p>
            <a:pPr>
              <a:spcAft>
                <a:spcPts val="400"/>
              </a:spcAft>
            </a:pPr>
            <a:r>
              <a:rPr lang="en-US" sz="1400" dirty="0">
                <a:solidFill>
                  <a:srgbClr val="00B5EE"/>
                </a:solidFill>
                <a:latin typeface="FUTURA BOOK BT" panose="020B0502020204020303" pitchFamily="34" charset="0"/>
              </a:rPr>
              <a:t>and the broader life of the nation.</a:t>
            </a:r>
          </a:p>
        </p:txBody>
      </p:sp>
      <p:pic>
        <p:nvPicPr>
          <p:cNvPr id="11" name="Picture 10" descr="A picture containing text, person, person, male&#10;&#10;Description automatically generated">
            <a:extLst>
              <a:ext uri="{FF2B5EF4-FFF2-40B4-BE49-F238E27FC236}">
                <a16:creationId xmlns:a16="http://schemas.microsoft.com/office/drawing/2014/main" id="{2369E766-6AE8-454C-9D7D-D48E075C15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634" y="0"/>
            <a:ext cx="5953991" cy="634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54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CC08A0-0C70-5440-BD65-E0A9633D793F}"/>
              </a:ext>
            </a:extLst>
          </p:cNvPr>
          <p:cNvSpPr txBox="1"/>
          <p:nvPr/>
        </p:nvSpPr>
        <p:spPr>
          <a:xfrm>
            <a:off x="2028496" y="6421822"/>
            <a:ext cx="70419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>
                <a:solidFill>
                  <a:schemeClr val="bg1"/>
                </a:solidFill>
                <a:latin typeface="Futura PT Book" panose="020B0502020204020303" pitchFamily="34" charset="77"/>
              </a:rPr>
              <a:t>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A12CE-0313-0D42-A857-D169BA6F4BA7}"/>
              </a:ext>
            </a:extLst>
          </p:cNvPr>
          <p:cNvSpPr txBox="1"/>
          <p:nvPr/>
        </p:nvSpPr>
        <p:spPr>
          <a:xfrm>
            <a:off x="4307031" y="1083686"/>
            <a:ext cx="3577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FUTURA MEDIUM BT" panose="020B0602020204020303" pitchFamily="34" charset="0"/>
              </a:rPr>
              <a:t>EVERYONE HAS </a:t>
            </a:r>
          </a:p>
          <a:p>
            <a:r>
              <a:rPr lang="en-US" sz="3200" b="1" dirty="0">
                <a:latin typeface="FUTURA MEDIUM BT" panose="020B0602020204020303" pitchFamily="34" charset="0"/>
              </a:rPr>
              <a:t>A ROLE TO PLAY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FBBBE1-D511-EA42-B680-31B377BB7D8C}"/>
              </a:ext>
            </a:extLst>
          </p:cNvPr>
          <p:cNvSpPr/>
          <p:nvPr/>
        </p:nvSpPr>
        <p:spPr>
          <a:xfrm>
            <a:off x="913766" y="2864537"/>
            <a:ext cx="1387366" cy="1387366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3391DB-898F-3B4B-AF50-4D28A1FD4140}"/>
              </a:ext>
            </a:extLst>
          </p:cNvPr>
          <p:cNvSpPr/>
          <p:nvPr/>
        </p:nvSpPr>
        <p:spPr>
          <a:xfrm>
            <a:off x="3166635" y="2864537"/>
            <a:ext cx="1387366" cy="1387366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063618-A8A7-B740-B9CC-A779536B8648}"/>
              </a:ext>
            </a:extLst>
          </p:cNvPr>
          <p:cNvSpPr/>
          <p:nvPr/>
        </p:nvSpPr>
        <p:spPr>
          <a:xfrm>
            <a:off x="5419504" y="2864537"/>
            <a:ext cx="1387366" cy="1387366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86F9FE8-9FE8-EB4D-8898-B32047496D12}"/>
              </a:ext>
            </a:extLst>
          </p:cNvPr>
          <p:cNvSpPr/>
          <p:nvPr/>
        </p:nvSpPr>
        <p:spPr>
          <a:xfrm>
            <a:off x="7665747" y="2864537"/>
            <a:ext cx="1387366" cy="1387366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2BBBED-12A7-4C4E-A389-72FBE9129123}"/>
              </a:ext>
            </a:extLst>
          </p:cNvPr>
          <p:cNvSpPr/>
          <p:nvPr/>
        </p:nvSpPr>
        <p:spPr>
          <a:xfrm>
            <a:off x="9984878" y="2864537"/>
            <a:ext cx="1387366" cy="1387366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773321-1842-FC44-8E2B-D0C3201BFB9F}"/>
              </a:ext>
            </a:extLst>
          </p:cNvPr>
          <p:cNvCxnSpPr>
            <a:cxnSpLocks/>
          </p:cNvCxnSpPr>
          <p:nvPr/>
        </p:nvCxnSpPr>
        <p:spPr>
          <a:xfrm>
            <a:off x="1394113" y="3548269"/>
            <a:ext cx="9403773" cy="0"/>
          </a:xfrm>
          <a:prstGeom prst="line">
            <a:avLst/>
          </a:prstGeom>
          <a:ln w="28575">
            <a:solidFill>
              <a:srgbClr val="00B5E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544DBA-4E79-944C-A2E6-A9A60B1D10FB}"/>
              </a:ext>
            </a:extLst>
          </p:cNvPr>
          <p:cNvCxnSpPr>
            <a:cxnSpLocks/>
          </p:cNvCxnSpPr>
          <p:nvPr/>
        </p:nvCxnSpPr>
        <p:spPr>
          <a:xfrm>
            <a:off x="1573017" y="0"/>
            <a:ext cx="0" cy="3429000"/>
          </a:xfrm>
          <a:prstGeom prst="line">
            <a:avLst/>
          </a:prstGeom>
          <a:ln w="28575">
            <a:solidFill>
              <a:srgbClr val="00B5E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0A4D5CC-D81F-9E4B-B7FE-184890D61117}"/>
              </a:ext>
            </a:extLst>
          </p:cNvPr>
          <p:cNvCxnSpPr>
            <a:cxnSpLocks/>
          </p:cNvCxnSpPr>
          <p:nvPr/>
        </p:nvCxnSpPr>
        <p:spPr>
          <a:xfrm>
            <a:off x="10687822" y="0"/>
            <a:ext cx="0" cy="3429000"/>
          </a:xfrm>
          <a:prstGeom prst="line">
            <a:avLst/>
          </a:prstGeom>
          <a:ln w="28575">
            <a:solidFill>
              <a:srgbClr val="00B5E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E1E8843-0324-5D49-AD0B-6C363C601833}"/>
              </a:ext>
            </a:extLst>
          </p:cNvPr>
          <p:cNvSpPr txBox="1"/>
          <p:nvPr/>
        </p:nvSpPr>
        <p:spPr>
          <a:xfrm>
            <a:off x="788504" y="4371172"/>
            <a:ext cx="160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1F2B"/>
                </a:solidFill>
                <a:latin typeface="FUTURA BOOK BT" panose="020B0502020204020303" pitchFamily="34" charset="0"/>
              </a:rPr>
              <a:t>Employers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7B2194-2CDB-4F42-BF4D-4DACF9A560DF}"/>
              </a:ext>
            </a:extLst>
          </p:cNvPr>
          <p:cNvSpPr txBox="1"/>
          <p:nvPr/>
        </p:nvSpPr>
        <p:spPr>
          <a:xfrm>
            <a:off x="3014869" y="4371172"/>
            <a:ext cx="160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1F2B"/>
                </a:solidFill>
                <a:latin typeface="FUTURA BOOK BT" panose="020B0502020204020303" pitchFamily="34" charset="0"/>
              </a:rPr>
              <a:t>Educators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99933A-EE83-EF47-8F0C-576281542FD5}"/>
              </a:ext>
            </a:extLst>
          </p:cNvPr>
          <p:cNvSpPr txBox="1"/>
          <p:nvPr/>
        </p:nvSpPr>
        <p:spPr>
          <a:xfrm>
            <a:off x="5192642" y="4371172"/>
            <a:ext cx="192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1F2B"/>
                </a:solidFill>
                <a:latin typeface="FUTURA BOOK BT" panose="020B0502020204020303" pitchFamily="34" charset="0"/>
              </a:rPr>
              <a:t>Policymakers</a:t>
            </a:r>
            <a:endParaRPr lang="en-US" sz="1900" dirty="0">
              <a:solidFill>
                <a:srgbClr val="041F2B"/>
              </a:solidFill>
              <a:latin typeface="FUTURA BOOK BT" panose="020B05020202040203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E9725E-5DFA-8740-809E-1A3C9259497C}"/>
              </a:ext>
            </a:extLst>
          </p:cNvPr>
          <p:cNvSpPr txBox="1"/>
          <p:nvPr/>
        </p:nvSpPr>
        <p:spPr>
          <a:xfrm>
            <a:off x="7586869" y="4371172"/>
            <a:ext cx="160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1F2B"/>
                </a:solidFill>
                <a:latin typeface="FUTURA BOOK BT" panose="020B0502020204020303" pitchFamily="34" charset="0"/>
              </a:rPr>
              <a:t>Foundations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7DECB-588F-FE44-93D4-639E4D527881}"/>
              </a:ext>
            </a:extLst>
          </p:cNvPr>
          <p:cNvSpPr txBox="1"/>
          <p:nvPr/>
        </p:nvSpPr>
        <p:spPr>
          <a:xfrm>
            <a:off x="9813234" y="4371172"/>
            <a:ext cx="160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1F2B"/>
                </a:solidFill>
                <a:latin typeface="FUTURA BOOK BT" panose="020B0502020204020303" pitchFamily="34" charset="0"/>
              </a:rPr>
              <a:t>Workers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00B686E-E4C9-A349-ACC2-2D131BB35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67" y="3243469"/>
            <a:ext cx="622300" cy="609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93A51D-515B-744D-83BF-698FB8DDF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718" y="3294269"/>
            <a:ext cx="711200" cy="55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9A39F3-125F-C54E-8ED2-59E25362B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810" y="3196270"/>
            <a:ext cx="673100" cy="7239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048192B-BB90-A140-8E20-9AE343484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480" y="3243469"/>
            <a:ext cx="723900" cy="660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719693-1C71-A443-B55C-82EAB8B06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6311" y="3160919"/>
            <a:ext cx="4445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71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CC08A0-0C70-5440-BD65-E0A9633D793F}"/>
              </a:ext>
            </a:extLst>
          </p:cNvPr>
          <p:cNvSpPr txBox="1"/>
          <p:nvPr/>
        </p:nvSpPr>
        <p:spPr>
          <a:xfrm>
            <a:off x="2028496" y="6421822"/>
            <a:ext cx="70419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>
                <a:solidFill>
                  <a:schemeClr val="bg1"/>
                </a:solidFill>
                <a:latin typeface="Futura PT Book" panose="020B0502020204020303" pitchFamily="34" charset="77"/>
              </a:rPr>
              <a:t>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A12CE-0313-0D42-A857-D169BA6F4BA7}"/>
              </a:ext>
            </a:extLst>
          </p:cNvPr>
          <p:cNvSpPr txBox="1"/>
          <p:nvPr/>
        </p:nvSpPr>
        <p:spPr>
          <a:xfrm>
            <a:off x="1046020" y="1794172"/>
            <a:ext cx="41182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FUTURA MEDIUM BT" panose="020B0602020204020303" pitchFamily="34" charset="0"/>
              </a:rPr>
              <a:t>HUMAN WORK IN A DEMOCRATIC</a:t>
            </a:r>
          </a:p>
          <a:p>
            <a:r>
              <a:rPr lang="en-US" sz="3600" b="1" dirty="0">
                <a:latin typeface="FUTURA MEDIUM BT" panose="020B0602020204020303" pitchFamily="34" charset="0"/>
              </a:rPr>
              <a:t>SOCIETY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563ED-1B49-A341-8908-D62D088E3CCB}"/>
              </a:ext>
            </a:extLst>
          </p:cNvPr>
          <p:cNvSpPr txBox="1"/>
          <p:nvPr/>
        </p:nvSpPr>
        <p:spPr>
          <a:xfrm>
            <a:off x="1046020" y="3630997"/>
            <a:ext cx="384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FUTURA BOOK BT" panose="020B0502020204020303" pitchFamily="34" charset="0"/>
              </a:rPr>
              <a:t>Work is essential to the social fabric because work brings meaning to people’s lives.</a:t>
            </a:r>
            <a:endParaRPr lang="en-US" dirty="0">
              <a:latin typeface="FUTURA BOOK BT" panose="020B05020202040203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6B62F1-B43A-4544-BAB6-5065FC97118E}"/>
              </a:ext>
            </a:extLst>
          </p:cNvPr>
          <p:cNvSpPr/>
          <p:nvPr/>
        </p:nvSpPr>
        <p:spPr>
          <a:xfrm>
            <a:off x="6238009" y="0"/>
            <a:ext cx="5953991" cy="6348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4D10F5-B9B3-444D-80BA-CF5AF13E0921}"/>
              </a:ext>
            </a:extLst>
          </p:cNvPr>
          <p:cNvSpPr txBox="1"/>
          <p:nvPr/>
        </p:nvSpPr>
        <p:spPr>
          <a:xfrm>
            <a:off x="7363694" y="2237842"/>
            <a:ext cx="41182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Futura PT Heavy" panose="020B0502020204020303" pitchFamily="34" charset="77"/>
              </a:rPr>
              <a:t>Happy at</a:t>
            </a:r>
          </a:p>
          <a:p>
            <a:r>
              <a:rPr lang="en-US" sz="3600" b="1" dirty="0">
                <a:latin typeface="Futura PT Heavy" panose="020B0502020204020303" pitchFamily="34" charset="77"/>
              </a:rPr>
              <a:t>Work image</a:t>
            </a:r>
          </a:p>
          <a:p>
            <a:endParaRPr lang="en-US" sz="3600" b="1" dirty="0">
              <a:latin typeface="Futura PT Heavy" panose="020B0502020204020303" pitchFamily="34" charset="77"/>
            </a:endParaRPr>
          </a:p>
          <a:p>
            <a:r>
              <a:rPr lang="en-US" sz="3600" b="1" dirty="0">
                <a:latin typeface="Futura PT Heavy" panose="020B0502020204020303" pitchFamily="34" charset="77"/>
              </a:rPr>
              <a:t>(job with people)</a:t>
            </a:r>
          </a:p>
        </p:txBody>
      </p:sp>
      <p:pic>
        <p:nvPicPr>
          <p:cNvPr id="8" name="Picture 7" descr="A picture containing person, athletic game, standing, sport&#10;&#10;Description automatically generated">
            <a:extLst>
              <a:ext uri="{FF2B5EF4-FFF2-40B4-BE49-F238E27FC236}">
                <a16:creationId xmlns:a16="http://schemas.microsoft.com/office/drawing/2014/main" id="{4CB31058-1586-7D40-AC83-28FE761E0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008" y="-1"/>
            <a:ext cx="5953991" cy="634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53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CC08A0-0C70-5440-BD65-E0A9633D793F}"/>
              </a:ext>
            </a:extLst>
          </p:cNvPr>
          <p:cNvSpPr txBox="1"/>
          <p:nvPr/>
        </p:nvSpPr>
        <p:spPr>
          <a:xfrm>
            <a:off x="2028496" y="6421822"/>
            <a:ext cx="70419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>
                <a:solidFill>
                  <a:schemeClr val="bg1"/>
                </a:solidFill>
                <a:latin typeface="Futura PT Book" panose="020B0502020204020303" pitchFamily="34" charset="77"/>
              </a:rPr>
              <a:t>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A12CE-0313-0D42-A857-D169BA6F4BA7}"/>
              </a:ext>
            </a:extLst>
          </p:cNvPr>
          <p:cNvSpPr txBox="1"/>
          <p:nvPr/>
        </p:nvSpPr>
        <p:spPr>
          <a:xfrm>
            <a:off x="-40360" y="1770599"/>
            <a:ext cx="12219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41F2B"/>
                </a:solidFill>
                <a:latin typeface="FUTURA HEAVY BT" panose="020B0702020204020204" pitchFamily="34" charset="0"/>
              </a:rPr>
              <a:t>T</a:t>
            </a:r>
            <a:r>
              <a:rPr lang="en-US" sz="8800" b="1" spc="-300" dirty="0">
                <a:solidFill>
                  <a:srgbClr val="041F2B"/>
                </a:solidFill>
                <a:latin typeface="FUTURA HEAVY BT" panose="020B0702020204020204" pitchFamily="34" charset="0"/>
              </a:rPr>
              <a:t>ha</a:t>
            </a:r>
            <a:r>
              <a:rPr lang="en-US" sz="8800" b="1" dirty="0">
                <a:solidFill>
                  <a:srgbClr val="041F2B"/>
                </a:solidFill>
                <a:latin typeface="FUTURA HEAVY BT" panose="020B0702020204020204" pitchFamily="34" charset="0"/>
              </a:rPr>
              <a:t>nk </a:t>
            </a:r>
            <a:r>
              <a:rPr lang="en-US" sz="8800" b="1" spc="-300" dirty="0">
                <a:solidFill>
                  <a:srgbClr val="041F2B"/>
                </a:solidFill>
                <a:latin typeface="FUTURA HEAVY BT" panose="020B0702020204020204" pitchFamily="34" charset="0"/>
              </a:rPr>
              <a:t>yo</a:t>
            </a:r>
            <a:r>
              <a:rPr lang="en-US" sz="8800" b="1" dirty="0">
                <a:solidFill>
                  <a:srgbClr val="041F2B"/>
                </a:solidFill>
                <a:latin typeface="FUTURA HEAVY BT" panose="020B0702020204020204" pitchFamily="34" charset="0"/>
              </a:rPr>
              <a:t>u!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884D16-5D94-F44B-97AA-DEF8451169A6}"/>
              </a:ext>
            </a:extLst>
          </p:cNvPr>
          <p:cNvSpPr txBox="1"/>
          <p:nvPr/>
        </p:nvSpPr>
        <p:spPr>
          <a:xfrm>
            <a:off x="4187686" y="4682152"/>
            <a:ext cx="1881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UTURA BOOK BT" panose="020B0502020204020303" pitchFamily="34" charset="0"/>
              </a:rPr>
              <a:t>@jamiemerisotis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2D7B6-A5BB-FE40-B05F-298C3B6EAD65}"/>
              </a:ext>
            </a:extLst>
          </p:cNvPr>
          <p:cNvSpPr txBox="1"/>
          <p:nvPr/>
        </p:nvSpPr>
        <p:spPr>
          <a:xfrm>
            <a:off x="6095999" y="4682152"/>
            <a:ext cx="1881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UTURA BOOK BT" panose="020B0502020204020303" pitchFamily="34" charset="0"/>
              </a:rPr>
              <a:t>Jamie Merisotis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D4ACD0-3D9B-0D49-9B50-89B60E031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990" y="4200814"/>
            <a:ext cx="457200" cy="368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8FA108-5AFF-A243-B304-218B2A661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303" y="4111914"/>
            <a:ext cx="457200" cy="4572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50602C-FDF0-3140-834D-F4EC362893DD}"/>
              </a:ext>
            </a:extLst>
          </p:cNvPr>
          <p:cNvCxnSpPr>
            <a:cxnSpLocks/>
          </p:cNvCxnSpPr>
          <p:nvPr/>
        </p:nvCxnSpPr>
        <p:spPr>
          <a:xfrm>
            <a:off x="3042439" y="3657839"/>
            <a:ext cx="6049606" cy="0"/>
          </a:xfrm>
          <a:prstGeom prst="line">
            <a:avLst/>
          </a:prstGeom>
          <a:ln w="28575">
            <a:solidFill>
              <a:srgbClr val="00B5E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70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around a table with a computer&#10;&#10;Description automatically generated with low confidence">
            <a:extLst>
              <a:ext uri="{FF2B5EF4-FFF2-40B4-BE49-F238E27FC236}">
                <a16:creationId xmlns:a16="http://schemas.microsoft.com/office/drawing/2014/main" id="{277C541C-A17B-544C-9047-F053127EB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386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A4A184-E28E-7B43-A976-374F58025246}"/>
              </a:ext>
            </a:extLst>
          </p:cNvPr>
          <p:cNvSpPr/>
          <p:nvPr/>
        </p:nvSpPr>
        <p:spPr>
          <a:xfrm>
            <a:off x="0" y="0"/>
            <a:ext cx="12192000" cy="6338454"/>
          </a:xfrm>
          <a:prstGeom prst="rect">
            <a:avLst/>
          </a:prstGeom>
          <a:solidFill>
            <a:srgbClr val="041F2B">
              <a:alpha val="76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5E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CC08A0-0C70-5440-BD65-E0A9633D793F}"/>
              </a:ext>
            </a:extLst>
          </p:cNvPr>
          <p:cNvSpPr txBox="1"/>
          <p:nvPr/>
        </p:nvSpPr>
        <p:spPr>
          <a:xfrm>
            <a:off x="2028496" y="6421822"/>
            <a:ext cx="70419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>
                <a:solidFill>
                  <a:schemeClr val="bg1"/>
                </a:solidFill>
                <a:latin typeface="Futura PT Book" panose="020B0502020204020303" pitchFamily="34" charset="77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A12CE-0313-0D42-A857-D169BA6F4BA7}"/>
              </a:ext>
            </a:extLst>
          </p:cNvPr>
          <p:cNvSpPr txBox="1"/>
          <p:nvPr/>
        </p:nvSpPr>
        <p:spPr>
          <a:xfrm>
            <a:off x="1018308" y="2551837"/>
            <a:ext cx="9463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b="1" dirty="0">
                <a:solidFill>
                  <a:schemeClr val="bg1"/>
                </a:solidFill>
                <a:latin typeface="FUTURA MEDIUM BT" panose="020B0602020204020303" pitchFamily="34" charset="0"/>
              </a:rPr>
              <a:t>The work of the </a:t>
            </a:r>
          </a:p>
          <a:p>
            <a:pPr lvl="0"/>
            <a:r>
              <a:rPr lang="en-US" sz="5400" b="1" dirty="0">
                <a:solidFill>
                  <a:schemeClr val="bg1"/>
                </a:solidFill>
                <a:latin typeface="FUTURA MEDIUM BT" panose="020B0602020204020303" pitchFamily="34" charset="0"/>
              </a:rPr>
              <a:t>future is </a:t>
            </a:r>
            <a:r>
              <a:rPr lang="en-US" sz="5400" b="1" dirty="0">
                <a:solidFill>
                  <a:srgbClr val="00B5EE"/>
                </a:solidFill>
                <a:latin typeface="FUTURA MEDIUM BT" panose="020B0602020204020303" pitchFamily="34" charset="0"/>
              </a:rPr>
              <a:t>Human Work</a:t>
            </a:r>
          </a:p>
        </p:txBody>
      </p:sp>
    </p:spTree>
    <p:extLst>
      <p:ext uri="{BB962C8B-B14F-4D97-AF65-F5344CB8AC3E}">
        <p14:creationId xmlns:p14="http://schemas.microsoft.com/office/powerpoint/2010/main" val="2617348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CC08A0-0C70-5440-BD65-E0A9633D793F}"/>
              </a:ext>
            </a:extLst>
          </p:cNvPr>
          <p:cNvSpPr txBox="1"/>
          <p:nvPr/>
        </p:nvSpPr>
        <p:spPr>
          <a:xfrm>
            <a:off x="2028496" y="6421822"/>
            <a:ext cx="70419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>
                <a:solidFill>
                  <a:schemeClr val="bg1"/>
                </a:solidFill>
                <a:latin typeface="Futura PT Book" panose="020B0502020204020303" pitchFamily="34" charset="77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A12CE-0313-0D42-A857-D169BA6F4BA7}"/>
              </a:ext>
            </a:extLst>
          </p:cNvPr>
          <p:cNvSpPr txBox="1"/>
          <p:nvPr/>
        </p:nvSpPr>
        <p:spPr>
          <a:xfrm>
            <a:off x="1135117" y="1324003"/>
            <a:ext cx="992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FUTURA MEDIUM BT" panose="020B0602020204020303" pitchFamily="34" charset="0"/>
              </a:rPr>
              <a:t>TECHNOLOGY: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E7DE73-BEF5-B240-B29A-0C5F8E107C2E}"/>
              </a:ext>
            </a:extLst>
          </p:cNvPr>
          <p:cNvSpPr/>
          <p:nvPr/>
        </p:nvSpPr>
        <p:spPr>
          <a:xfrm>
            <a:off x="2015358" y="2742962"/>
            <a:ext cx="1387366" cy="1387366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316259-B244-BD49-8EE7-422E65945475}"/>
              </a:ext>
            </a:extLst>
          </p:cNvPr>
          <p:cNvCxnSpPr>
            <a:cxnSpLocks/>
          </p:cNvCxnSpPr>
          <p:nvPr/>
        </p:nvCxnSpPr>
        <p:spPr>
          <a:xfrm>
            <a:off x="3152731" y="3436644"/>
            <a:ext cx="6084043" cy="1"/>
          </a:xfrm>
          <a:prstGeom prst="line">
            <a:avLst/>
          </a:prstGeom>
          <a:ln w="28575">
            <a:solidFill>
              <a:srgbClr val="00B5E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9D674E-4F29-3445-86F5-3A4513951E8A}"/>
              </a:ext>
            </a:extLst>
          </p:cNvPr>
          <p:cNvSpPr txBox="1"/>
          <p:nvPr/>
        </p:nvSpPr>
        <p:spPr>
          <a:xfrm>
            <a:off x="1072055" y="4302792"/>
            <a:ext cx="3273973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Can take over more </a:t>
            </a:r>
          </a:p>
          <a:p>
            <a:pPr algn="ctr"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and more tasks that </a:t>
            </a:r>
          </a:p>
          <a:p>
            <a:pPr algn="ctr"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people used to do.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9A8EF2-061E-A049-830E-C18D3E61B26C}"/>
              </a:ext>
            </a:extLst>
          </p:cNvPr>
          <p:cNvSpPr/>
          <p:nvPr/>
        </p:nvSpPr>
        <p:spPr>
          <a:xfrm>
            <a:off x="5126420" y="2742962"/>
            <a:ext cx="1387366" cy="1387366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9CB2D5-0018-9145-8EBE-B45ECBAE5D67}"/>
              </a:ext>
            </a:extLst>
          </p:cNvPr>
          <p:cNvSpPr txBox="1"/>
          <p:nvPr/>
        </p:nvSpPr>
        <p:spPr>
          <a:xfrm>
            <a:off x="4183117" y="4302792"/>
            <a:ext cx="327397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More jobs consist of </a:t>
            </a:r>
          </a:p>
          <a:p>
            <a:pPr algn="ctr"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tasks that require human</a:t>
            </a:r>
          </a:p>
          <a:p>
            <a:pPr algn="ctr"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 traits and abilities.</a:t>
            </a:r>
          </a:p>
          <a:p>
            <a:pPr>
              <a:spcAft>
                <a:spcPts val="400"/>
              </a:spcAft>
            </a:pPr>
            <a:br>
              <a:rPr lang="en-US" dirty="0">
                <a:latin typeface="Futura" pitchFamily="2" charset="77"/>
              </a:rPr>
            </a:br>
            <a:br>
              <a:rPr lang="en-US" sz="2000" dirty="0">
                <a:solidFill>
                  <a:srgbClr val="041F2B"/>
                </a:solidFill>
                <a:latin typeface="Futura" pitchFamily="2" charset="77"/>
              </a:rPr>
            </a:br>
            <a:endParaRPr lang="en-US" sz="2000" dirty="0">
              <a:solidFill>
                <a:srgbClr val="041F2B"/>
              </a:solidFill>
              <a:latin typeface="Futura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94E649E-8B22-6E46-9A4A-68DF8A6D6CEC}"/>
              </a:ext>
            </a:extLst>
          </p:cNvPr>
          <p:cNvSpPr/>
          <p:nvPr/>
        </p:nvSpPr>
        <p:spPr>
          <a:xfrm>
            <a:off x="8290034" y="2742962"/>
            <a:ext cx="1387366" cy="1387366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6A7550-8FF6-6E42-8312-1399B759F00E}"/>
              </a:ext>
            </a:extLst>
          </p:cNvPr>
          <p:cNvSpPr txBox="1"/>
          <p:nvPr/>
        </p:nvSpPr>
        <p:spPr>
          <a:xfrm>
            <a:off x="7346731" y="4302792"/>
            <a:ext cx="3273973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People must develop</a:t>
            </a:r>
          </a:p>
          <a:p>
            <a:pPr algn="ctr"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 their traits and abilities </a:t>
            </a:r>
          </a:p>
          <a:p>
            <a:pPr algn="ctr"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for human work.</a:t>
            </a:r>
            <a:endParaRPr lang="en-US" sz="1600" dirty="0">
              <a:solidFill>
                <a:srgbClr val="041F2B"/>
              </a:solidFill>
              <a:latin typeface="FUTURA BOOK BT" panose="020B05020202040203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E028C5-CFC3-304C-9FD6-C7A91AF0D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550" y="3087832"/>
            <a:ext cx="723900" cy="723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EBE088-D2F7-4E44-9194-A4A662E96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453" y="3092610"/>
            <a:ext cx="749300" cy="74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40D8A5-D3E6-3C46-BA39-5F2323817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651" y="3062622"/>
            <a:ext cx="709135" cy="74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5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CC08A0-0C70-5440-BD65-E0A9633D793F}"/>
              </a:ext>
            </a:extLst>
          </p:cNvPr>
          <p:cNvSpPr txBox="1"/>
          <p:nvPr/>
        </p:nvSpPr>
        <p:spPr>
          <a:xfrm>
            <a:off x="2028496" y="6421822"/>
            <a:ext cx="70419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>
                <a:solidFill>
                  <a:schemeClr val="bg1"/>
                </a:solidFill>
                <a:latin typeface="Futura PT Book" panose="020B0502020204020303" pitchFamily="34" charset="77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A12CE-0313-0D42-A857-D169BA6F4BA7}"/>
              </a:ext>
            </a:extLst>
          </p:cNvPr>
          <p:cNvSpPr txBox="1"/>
          <p:nvPr/>
        </p:nvSpPr>
        <p:spPr>
          <a:xfrm>
            <a:off x="1046020" y="1065204"/>
            <a:ext cx="37048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FUTURA HEAVY BT" panose="020B0702020204020204" pitchFamily="34" charset="0"/>
              </a:rPr>
              <a:t>THE WORK ONLY HUMANS</a:t>
            </a:r>
          </a:p>
          <a:p>
            <a:r>
              <a:rPr lang="en-US" sz="3600" b="1" dirty="0">
                <a:latin typeface="FUTURA HEAVY BT" panose="020B0702020204020204" pitchFamily="34" charset="0"/>
              </a:rPr>
              <a:t>CAN DO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563ED-1B49-A341-8908-D62D088E3CCB}"/>
              </a:ext>
            </a:extLst>
          </p:cNvPr>
          <p:cNvSpPr txBox="1"/>
          <p:nvPr/>
        </p:nvSpPr>
        <p:spPr>
          <a:xfrm>
            <a:off x="1046021" y="3429000"/>
            <a:ext cx="4097480" cy="2140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1F2B"/>
                </a:solidFill>
                <a:latin typeface="FUTURA BOOK BT" panose="020B0502020204020303" pitchFamily="34" charset="0"/>
              </a:rPr>
              <a:t>Think critically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1F2B"/>
                </a:solidFill>
                <a:latin typeface="FUTURA BOOK BT" panose="020B0502020204020303" pitchFamily="34" charset="0"/>
              </a:rPr>
              <a:t>Reason ethically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1F2B"/>
                </a:solidFill>
                <a:latin typeface="FUTURA BOOK BT" panose="020B0502020204020303" pitchFamily="34" charset="0"/>
              </a:rPr>
              <a:t>Collaborate and interact personally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1F2B"/>
                </a:solidFill>
                <a:latin typeface="FUTURA BOOK BT" panose="020B0502020204020303" pitchFamily="34" charset="0"/>
              </a:rPr>
              <a:t>Serve others with empathy</a:t>
            </a:r>
          </a:p>
          <a:p>
            <a:pPr>
              <a:lnSpc>
                <a:spcPct val="150000"/>
              </a:lnSpc>
            </a:pPr>
            <a:endParaRPr lang="en-US" sz="1900" dirty="0">
              <a:solidFill>
                <a:srgbClr val="041F2B"/>
              </a:solidFill>
              <a:latin typeface="Futura" pitchFamily="2" charset="77"/>
            </a:endParaRPr>
          </a:p>
        </p:txBody>
      </p:sp>
      <p:pic>
        <p:nvPicPr>
          <p:cNvPr id="10" name="Picture 9" descr="A group of people working on computers&#10;&#10;Description automatically generated with low confidence">
            <a:extLst>
              <a:ext uri="{FF2B5EF4-FFF2-40B4-BE49-F238E27FC236}">
                <a16:creationId xmlns:a16="http://schemas.microsoft.com/office/drawing/2014/main" id="{393B76A6-E5C4-2F42-AD7D-FB8E67951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238010" y="0"/>
            <a:ext cx="5953990" cy="63488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666505-71E1-6F49-AD0B-A14052C54848}"/>
              </a:ext>
            </a:extLst>
          </p:cNvPr>
          <p:cNvSpPr txBox="1"/>
          <p:nvPr/>
        </p:nvSpPr>
        <p:spPr>
          <a:xfrm>
            <a:off x="1046020" y="3090446"/>
            <a:ext cx="4423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B5EE"/>
                </a:solidFill>
                <a:latin typeface="FUTURA MEDIUM BT" panose="020B0602020204020303" pitchFamily="34" charset="0"/>
              </a:rPr>
              <a:t>The essential abilities for human work:</a:t>
            </a:r>
          </a:p>
        </p:txBody>
      </p:sp>
    </p:spTree>
    <p:extLst>
      <p:ext uri="{BB962C8B-B14F-4D97-AF65-F5344CB8AC3E}">
        <p14:creationId xmlns:p14="http://schemas.microsoft.com/office/powerpoint/2010/main" val="2588033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C29178-AA7B-AB48-9E70-3DA12371E3E3}"/>
              </a:ext>
            </a:extLst>
          </p:cNvPr>
          <p:cNvCxnSpPr>
            <a:cxnSpLocks/>
          </p:cNvCxnSpPr>
          <p:nvPr/>
        </p:nvCxnSpPr>
        <p:spPr>
          <a:xfrm>
            <a:off x="0" y="3821535"/>
            <a:ext cx="12192000" cy="0"/>
          </a:xfrm>
          <a:prstGeom prst="line">
            <a:avLst/>
          </a:prstGeom>
          <a:ln w="28575">
            <a:solidFill>
              <a:srgbClr val="00B5E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63B0D2BD-F0FF-774B-85BC-DBFD352EF9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045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898DE54-2A55-8444-93C6-4BA13A527C09}"/>
              </a:ext>
            </a:extLst>
          </p:cNvPr>
          <p:cNvSpPr/>
          <p:nvPr/>
        </p:nvSpPr>
        <p:spPr>
          <a:xfrm>
            <a:off x="0" y="0"/>
            <a:ext cx="12192000" cy="3604591"/>
          </a:xfrm>
          <a:prstGeom prst="rect">
            <a:avLst/>
          </a:prstGeom>
          <a:solidFill>
            <a:srgbClr val="041F2B">
              <a:alpha val="76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5E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CC08A0-0C70-5440-BD65-E0A9633D793F}"/>
              </a:ext>
            </a:extLst>
          </p:cNvPr>
          <p:cNvSpPr txBox="1"/>
          <p:nvPr/>
        </p:nvSpPr>
        <p:spPr>
          <a:xfrm>
            <a:off x="2028496" y="6421822"/>
            <a:ext cx="70419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>
                <a:solidFill>
                  <a:schemeClr val="bg1"/>
                </a:solidFill>
                <a:latin typeface="Futura PT Book" panose="020B0502020204020303" pitchFamily="34" charset="77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A12CE-0313-0D42-A857-D169BA6F4BA7}"/>
              </a:ext>
            </a:extLst>
          </p:cNvPr>
          <p:cNvSpPr txBox="1"/>
          <p:nvPr/>
        </p:nvSpPr>
        <p:spPr>
          <a:xfrm>
            <a:off x="1095702" y="1802295"/>
            <a:ext cx="427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UTURA MEDIUM BT" panose="020B0602020204020303" pitchFamily="34" charset="0"/>
              </a:rPr>
              <a:t>WORK MATTERS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4BA0C7-8BB3-F442-819C-DE6B9BB4D783}"/>
              </a:ext>
            </a:extLst>
          </p:cNvPr>
          <p:cNvSpPr txBox="1"/>
          <p:nvPr/>
        </p:nvSpPr>
        <p:spPr>
          <a:xfrm>
            <a:off x="1144062" y="2467788"/>
            <a:ext cx="9463849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UTURA MEDIUM BT" panose="020B0602020204020303" pitchFamily="34" charset="0"/>
              </a:rPr>
              <a:t>Work matters for reasons </a:t>
            </a:r>
            <a:r>
              <a:rPr lang="en-US" sz="2400" dirty="0">
                <a:solidFill>
                  <a:srgbClr val="00B5EE"/>
                </a:solidFill>
                <a:latin typeface="FUTURA MEDIUM BT" panose="020B0602020204020303" pitchFamily="34" charset="0"/>
              </a:rPr>
              <a:t>beyond the purely economic</a:t>
            </a:r>
          </a:p>
          <a:p>
            <a:br>
              <a:rPr lang="en-US" sz="5400" dirty="0">
                <a:latin typeface="Futura" pitchFamily="2" charset="77"/>
              </a:rPr>
            </a:br>
            <a:endParaRPr lang="en-US" sz="5400" b="1" dirty="0">
              <a:solidFill>
                <a:srgbClr val="00B5EE"/>
              </a:solidFill>
              <a:latin typeface="Futura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81F00D-82FF-4549-A5C5-FF0B55AA563F}"/>
              </a:ext>
            </a:extLst>
          </p:cNvPr>
          <p:cNvSpPr txBox="1"/>
          <p:nvPr/>
        </p:nvSpPr>
        <p:spPr>
          <a:xfrm>
            <a:off x="1095702" y="4490196"/>
            <a:ext cx="327397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Work offers social mobility,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personal satisfaction, and a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range of other rewards too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numerous to list.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8B8B57-0C2D-B641-9F59-BA1C9587F695}"/>
              </a:ext>
            </a:extLst>
          </p:cNvPr>
          <p:cNvSpPr txBox="1"/>
          <p:nvPr/>
        </p:nvSpPr>
        <p:spPr>
          <a:xfrm>
            <a:off x="6096000" y="4490196"/>
            <a:ext cx="38473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People need an income to live and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support their families, but work offers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FUTURA BOOK BT" panose="020B0502020204020303" pitchFamily="34" charset="0"/>
              </a:rPr>
              <a:t>something even more </a:t>
            </a:r>
            <a:r>
              <a:rPr lang="en-US" sz="1600">
                <a:latin typeface="FUTURA BOOK BT" panose="020B0502020204020303" pitchFamily="34" charset="0"/>
              </a:rPr>
              <a:t>important —</a:t>
            </a:r>
          </a:p>
          <a:p>
            <a:pPr>
              <a:spcAft>
                <a:spcPts val="400"/>
              </a:spcAft>
            </a:pPr>
            <a:r>
              <a:rPr lang="en-US" sz="1600">
                <a:latin typeface="FUTURA BOOK BT" panose="020B0502020204020303" pitchFamily="34" charset="0"/>
              </a:rPr>
              <a:t>meaning </a:t>
            </a:r>
            <a:r>
              <a:rPr lang="en-US" sz="1600" dirty="0">
                <a:latin typeface="FUTURA BOOK BT" panose="020B0502020204020303" pitchFamily="34" charset="0"/>
              </a:rPr>
              <a:t>and a sense of purpose.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E6E6FEF-DA6E-5B43-9B63-0528BFBB3A30}"/>
              </a:ext>
            </a:extLst>
          </p:cNvPr>
          <p:cNvSpPr/>
          <p:nvPr/>
        </p:nvSpPr>
        <p:spPr>
          <a:xfrm>
            <a:off x="1095702" y="3353825"/>
            <a:ext cx="935420" cy="935420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C6E7907-E765-C24A-A0DB-4F4E2AB190E8}"/>
              </a:ext>
            </a:extLst>
          </p:cNvPr>
          <p:cNvSpPr/>
          <p:nvPr/>
        </p:nvSpPr>
        <p:spPr>
          <a:xfrm>
            <a:off x="6096000" y="3353825"/>
            <a:ext cx="935420" cy="935420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BA6F7F-5835-3640-9FF2-6A4D8CD78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462" y="3627957"/>
            <a:ext cx="4699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D9022C-3E0B-B344-8D92-13A7211FB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460" y="3627957"/>
            <a:ext cx="4445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84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doctor talking to a patient&#10;&#10;Description automatically generated with low confidence">
            <a:extLst>
              <a:ext uri="{FF2B5EF4-FFF2-40B4-BE49-F238E27FC236}">
                <a16:creationId xmlns:a16="http://schemas.microsoft.com/office/drawing/2014/main" id="{4E108763-D599-EB47-8C6F-D202AF5CDF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963" y="987136"/>
            <a:ext cx="5049983" cy="4843371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C08A0-0C70-5440-BD65-E0A9633D793F}"/>
              </a:ext>
            </a:extLst>
          </p:cNvPr>
          <p:cNvSpPr txBox="1"/>
          <p:nvPr/>
        </p:nvSpPr>
        <p:spPr>
          <a:xfrm>
            <a:off x="2028496" y="6421822"/>
            <a:ext cx="70419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>
                <a:solidFill>
                  <a:schemeClr val="bg1"/>
                </a:solidFill>
                <a:latin typeface="Futura PT Book" panose="020B0502020204020303" pitchFamily="34" charset="77"/>
              </a:rPr>
              <a:t>05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A12CE-0313-0D42-A857-D169BA6F4BA7}"/>
              </a:ext>
            </a:extLst>
          </p:cNvPr>
          <p:cNvSpPr txBox="1"/>
          <p:nvPr/>
        </p:nvSpPr>
        <p:spPr>
          <a:xfrm>
            <a:off x="1135117" y="1059003"/>
            <a:ext cx="9921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Futura PT Heavy" panose="020B0502020204020303" pitchFamily="34" charset="77"/>
              </a:rPr>
              <a:t>PREPARING FOR</a:t>
            </a:r>
          </a:p>
          <a:p>
            <a:r>
              <a:rPr lang="en-US" sz="3600" b="1" dirty="0">
                <a:latin typeface="Futura PT Heavy" panose="020B0502020204020303" pitchFamily="34" charset="77"/>
              </a:rPr>
              <a:t>HUMAN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A9E5CC-84AB-C34C-AC71-6A068603E69B}"/>
              </a:ext>
            </a:extLst>
          </p:cNvPr>
          <p:cNvSpPr txBox="1"/>
          <p:nvPr/>
        </p:nvSpPr>
        <p:spPr>
          <a:xfrm>
            <a:off x="1135117" y="2292764"/>
            <a:ext cx="4097480" cy="100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041F2B"/>
                </a:solidFill>
                <a:latin typeface="FUTURA BOOK BT" panose="020B0502020204020303" pitchFamily="34" charset="0"/>
              </a:rPr>
              <a:t>Human work requires </a:t>
            </a:r>
            <a:r>
              <a:rPr lang="en-US" sz="1600" b="1" dirty="0">
                <a:solidFill>
                  <a:srgbClr val="041F2B"/>
                </a:solidFill>
                <a:latin typeface="FUTURA BOOK BT" panose="020B0502020204020303" pitchFamily="34" charset="0"/>
              </a:rPr>
              <a:t>wide learning</a:t>
            </a:r>
          </a:p>
          <a:p>
            <a:pPr lvl="0"/>
            <a:r>
              <a:rPr lang="en-US" sz="1600" dirty="0">
                <a:solidFill>
                  <a:srgbClr val="041F2B"/>
                </a:solidFill>
                <a:latin typeface="FUTURA BOOK BT" panose="020B0502020204020303" pitchFamily="34" charset="0"/>
              </a:rPr>
              <a:t>in terms of time, people, and </a:t>
            </a:r>
            <a:r>
              <a:rPr lang="en-US" dirty="0">
                <a:solidFill>
                  <a:srgbClr val="041F2B"/>
                </a:solidFill>
                <a:latin typeface="FUTURA BOOK BT" panose="020B0502020204020303" pitchFamily="34" charset="0"/>
              </a:rPr>
              <a:t>content.</a:t>
            </a:r>
          </a:p>
          <a:p>
            <a:pPr>
              <a:lnSpc>
                <a:spcPct val="150000"/>
              </a:lnSpc>
            </a:pPr>
            <a:endParaRPr lang="en-US" sz="1900" dirty="0">
              <a:solidFill>
                <a:srgbClr val="041F2B"/>
              </a:solidFill>
              <a:latin typeface="Futura" pitchFamily="2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D860E3-AD50-9A49-B42C-1E61BC8004EF}"/>
              </a:ext>
            </a:extLst>
          </p:cNvPr>
          <p:cNvSpPr/>
          <p:nvPr/>
        </p:nvSpPr>
        <p:spPr>
          <a:xfrm>
            <a:off x="1135118" y="3740488"/>
            <a:ext cx="935420" cy="935420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D90554-35EB-D548-897D-21E276D063BD}"/>
              </a:ext>
            </a:extLst>
          </p:cNvPr>
          <p:cNvSpPr/>
          <p:nvPr/>
        </p:nvSpPr>
        <p:spPr>
          <a:xfrm>
            <a:off x="2646155" y="3740488"/>
            <a:ext cx="935420" cy="935420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8B4754-02A0-1547-A70B-1D724F6C52CB}"/>
              </a:ext>
            </a:extLst>
          </p:cNvPr>
          <p:cNvSpPr/>
          <p:nvPr/>
        </p:nvSpPr>
        <p:spPr>
          <a:xfrm>
            <a:off x="4196377" y="3740488"/>
            <a:ext cx="935420" cy="935420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D9D4E0-EBF0-3D47-BAA7-C1E8BB8C598C}"/>
              </a:ext>
            </a:extLst>
          </p:cNvPr>
          <p:cNvCxnSpPr>
            <a:cxnSpLocks/>
          </p:cNvCxnSpPr>
          <p:nvPr/>
        </p:nvCxnSpPr>
        <p:spPr>
          <a:xfrm>
            <a:off x="1512430" y="4236485"/>
            <a:ext cx="5542997" cy="0"/>
          </a:xfrm>
          <a:prstGeom prst="line">
            <a:avLst/>
          </a:prstGeom>
          <a:ln w="28575">
            <a:solidFill>
              <a:srgbClr val="00B5E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6D623E9-8D6D-C34E-8F8F-1B10D7D5F6EB}"/>
              </a:ext>
            </a:extLst>
          </p:cNvPr>
          <p:cNvSpPr txBox="1"/>
          <p:nvPr/>
        </p:nvSpPr>
        <p:spPr>
          <a:xfrm>
            <a:off x="1044720" y="4854284"/>
            <a:ext cx="935420" cy="92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</a:pPr>
            <a:r>
              <a:rPr lang="en-US" sz="1400" dirty="0">
                <a:solidFill>
                  <a:srgbClr val="041F2B"/>
                </a:solidFill>
                <a:latin typeface="FUTURA BOOK BT" panose="020B0502020204020303" pitchFamily="34" charset="0"/>
              </a:rPr>
              <a:t>People </a:t>
            </a:r>
          </a:p>
          <a:p>
            <a:pPr lvl="0" algn="ctr">
              <a:spcAft>
                <a:spcPts val="300"/>
              </a:spcAft>
            </a:pPr>
            <a:r>
              <a:rPr lang="en-US" sz="1400" dirty="0">
                <a:solidFill>
                  <a:srgbClr val="041F2B"/>
                </a:solidFill>
                <a:latin typeface="FUTURA BOOK BT" panose="020B0502020204020303" pitchFamily="34" charset="0"/>
              </a:rPr>
              <a:t>Skills</a:t>
            </a:r>
          </a:p>
          <a:p>
            <a:pPr algn="ctr">
              <a:lnSpc>
                <a:spcPct val="150000"/>
              </a:lnSpc>
              <a:spcAft>
                <a:spcPts val="300"/>
              </a:spcAft>
            </a:pPr>
            <a:endParaRPr lang="en-US" sz="1600" dirty="0">
              <a:solidFill>
                <a:srgbClr val="041F2B"/>
              </a:solidFill>
              <a:latin typeface="Futur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04C547-BE96-D04C-AFD9-D38B716AFEF2}"/>
              </a:ext>
            </a:extLst>
          </p:cNvPr>
          <p:cNvSpPr txBox="1"/>
          <p:nvPr/>
        </p:nvSpPr>
        <p:spPr>
          <a:xfrm>
            <a:off x="2582574" y="4854284"/>
            <a:ext cx="1095807" cy="92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</a:pPr>
            <a:r>
              <a:rPr lang="en-US" sz="1400" dirty="0">
                <a:solidFill>
                  <a:srgbClr val="041F2B"/>
                </a:solidFill>
                <a:latin typeface="FUTURA BOOK BT" panose="020B0502020204020303" pitchFamily="34" charset="0"/>
              </a:rPr>
              <a:t>Problem</a:t>
            </a:r>
          </a:p>
          <a:p>
            <a:pPr lvl="0" algn="ctr">
              <a:spcAft>
                <a:spcPts val="300"/>
              </a:spcAft>
            </a:pPr>
            <a:r>
              <a:rPr lang="en-US" sz="1400" dirty="0">
                <a:solidFill>
                  <a:srgbClr val="041F2B"/>
                </a:solidFill>
                <a:latin typeface="FUTURA BOOK BT" panose="020B0502020204020303" pitchFamily="34" charset="0"/>
              </a:rPr>
              <a:t>Solving</a:t>
            </a:r>
          </a:p>
          <a:p>
            <a:pPr algn="ctr">
              <a:lnSpc>
                <a:spcPct val="150000"/>
              </a:lnSpc>
              <a:spcAft>
                <a:spcPts val="300"/>
              </a:spcAft>
            </a:pPr>
            <a:endParaRPr lang="en-US" sz="1600" dirty="0">
              <a:solidFill>
                <a:srgbClr val="041F2B"/>
              </a:solidFill>
              <a:latin typeface="Futura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6C7807-B86F-624C-BF28-EC607B894666}"/>
              </a:ext>
            </a:extLst>
          </p:cNvPr>
          <p:cNvSpPr txBox="1"/>
          <p:nvPr/>
        </p:nvSpPr>
        <p:spPr>
          <a:xfrm>
            <a:off x="4078865" y="4854284"/>
            <a:ext cx="1195296" cy="92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</a:pPr>
            <a:r>
              <a:rPr lang="en-US" sz="1400" dirty="0">
                <a:solidFill>
                  <a:srgbClr val="041F2B"/>
                </a:solidFill>
                <a:latin typeface="FUTURA BOOK BT" panose="020B0502020204020303" pitchFamily="34" charset="0"/>
              </a:rPr>
              <a:t>Integrative</a:t>
            </a:r>
          </a:p>
          <a:p>
            <a:pPr lvl="0" algn="ctr">
              <a:spcAft>
                <a:spcPts val="300"/>
              </a:spcAft>
            </a:pPr>
            <a:r>
              <a:rPr lang="en-US" sz="1400" dirty="0">
                <a:solidFill>
                  <a:srgbClr val="041F2B"/>
                </a:solidFill>
                <a:latin typeface="FUTURA BOOK BT" panose="020B0502020204020303" pitchFamily="34" charset="0"/>
              </a:rPr>
              <a:t>Skills</a:t>
            </a:r>
          </a:p>
          <a:p>
            <a:pPr algn="ctr">
              <a:lnSpc>
                <a:spcPct val="150000"/>
              </a:lnSpc>
              <a:spcAft>
                <a:spcPts val="300"/>
              </a:spcAft>
            </a:pPr>
            <a:endParaRPr lang="en-US" sz="1600" dirty="0">
              <a:solidFill>
                <a:srgbClr val="041F2B"/>
              </a:solidFill>
              <a:latin typeface="Futura" pitchFamily="2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04C7F7-E8B5-424B-9839-70FF3B02C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661" y="3966898"/>
            <a:ext cx="393700" cy="482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773DC6-08D6-A64D-97FF-C93769309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340" y="3912634"/>
            <a:ext cx="575514" cy="575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F46B44-D1CD-BA4B-A558-D00073011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4967" y="3901945"/>
            <a:ext cx="571500" cy="584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84B7F4-53DE-5E45-A047-772F5A797BDA}"/>
              </a:ext>
            </a:extLst>
          </p:cNvPr>
          <p:cNvSpPr txBox="1"/>
          <p:nvPr/>
        </p:nvSpPr>
        <p:spPr>
          <a:xfrm>
            <a:off x="1136952" y="3169948"/>
            <a:ext cx="4423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B5EE"/>
                </a:solidFill>
                <a:latin typeface="FUTURA BOOK BT" panose="020B0502020204020303" pitchFamily="34" charset="0"/>
              </a:rPr>
              <a:t>The essential skills for human work:</a:t>
            </a:r>
          </a:p>
        </p:txBody>
      </p:sp>
    </p:spTree>
    <p:extLst>
      <p:ext uri="{BB962C8B-B14F-4D97-AF65-F5344CB8AC3E}">
        <p14:creationId xmlns:p14="http://schemas.microsoft.com/office/powerpoint/2010/main" val="464844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CC08A0-0C70-5440-BD65-E0A9633D793F}"/>
              </a:ext>
            </a:extLst>
          </p:cNvPr>
          <p:cNvSpPr txBox="1"/>
          <p:nvPr/>
        </p:nvSpPr>
        <p:spPr>
          <a:xfrm>
            <a:off x="2028496" y="6421822"/>
            <a:ext cx="70419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>
                <a:solidFill>
                  <a:schemeClr val="bg1"/>
                </a:solidFill>
                <a:latin typeface="Futura PT Book" panose="020B0502020204020303" pitchFamily="34" charset="77"/>
              </a:rPr>
              <a:t>06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A12CE-0313-0D42-A857-D169BA6F4BA7}"/>
              </a:ext>
            </a:extLst>
          </p:cNvPr>
          <p:cNvSpPr txBox="1"/>
          <p:nvPr/>
        </p:nvSpPr>
        <p:spPr>
          <a:xfrm>
            <a:off x="1135117" y="2644544"/>
            <a:ext cx="9921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FUTURA MEDIUM BT" panose="020B0602020204020303" pitchFamily="34" charset="0"/>
              </a:rPr>
              <a:t>NEW OCCUPATIONS</a:t>
            </a:r>
          </a:p>
          <a:p>
            <a:r>
              <a:rPr lang="en-US" sz="3600" b="1" dirty="0">
                <a:latin typeface="FUTURA MEDIUM BT" panose="020B0602020204020303" pitchFamily="34" charset="0"/>
              </a:rPr>
              <a:t>FOR HUMAN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9D674E-4F29-3445-86F5-3A4513951E8A}"/>
              </a:ext>
            </a:extLst>
          </p:cNvPr>
          <p:cNvSpPr txBox="1"/>
          <p:nvPr/>
        </p:nvSpPr>
        <p:spPr>
          <a:xfrm>
            <a:off x="5529749" y="2848064"/>
            <a:ext cx="327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1F2B"/>
                </a:solidFill>
                <a:latin typeface="FUTURA BOOK BT" panose="020B0502020204020303" pitchFamily="34" charset="0"/>
              </a:rPr>
              <a:t>Helpers</a:t>
            </a:r>
            <a:br>
              <a:rPr lang="en-US" dirty="0">
                <a:solidFill>
                  <a:srgbClr val="041F2B"/>
                </a:solidFill>
                <a:latin typeface="FUTURA BOOK BT" panose="020B0502020204020303" pitchFamily="34" charset="0"/>
              </a:rPr>
            </a:br>
            <a:endParaRPr lang="en-US" dirty="0">
              <a:solidFill>
                <a:srgbClr val="041F2B"/>
              </a:solidFill>
              <a:latin typeface="FUTURA BOOK BT" panose="020B05020202040203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F99915-C35E-1A49-9C01-9EFFEC69AFEA}"/>
              </a:ext>
            </a:extLst>
          </p:cNvPr>
          <p:cNvSpPr txBox="1"/>
          <p:nvPr/>
        </p:nvSpPr>
        <p:spPr>
          <a:xfrm>
            <a:off x="5529749" y="5030153"/>
            <a:ext cx="327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1F2B"/>
                </a:solidFill>
                <a:latin typeface="FUTURA BOOK BT" panose="020B0502020204020303" pitchFamily="34" charset="0"/>
              </a:rPr>
              <a:t>Bridgers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5C8240-B33E-764C-B27F-4C3692D48DC2}"/>
              </a:ext>
            </a:extLst>
          </p:cNvPr>
          <p:cNvSpPr txBox="1"/>
          <p:nvPr/>
        </p:nvSpPr>
        <p:spPr>
          <a:xfrm>
            <a:off x="7794968" y="2848064"/>
            <a:ext cx="327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1F2B"/>
                </a:solidFill>
                <a:latin typeface="FUTURA BOOK BT" panose="020B0502020204020303" pitchFamily="34" charset="0"/>
              </a:rPr>
              <a:t>Integrators</a:t>
            </a:r>
            <a:endParaRPr lang="en-US" sz="1900" dirty="0">
              <a:solidFill>
                <a:srgbClr val="041F2B"/>
              </a:solidFill>
              <a:latin typeface="FUTURA BOOK BT" panose="020B05020202040203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7D3D6D-4685-2546-950C-BC313EC8C356}"/>
              </a:ext>
            </a:extLst>
          </p:cNvPr>
          <p:cNvSpPr txBox="1"/>
          <p:nvPr/>
        </p:nvSpPr>
        <p:spPr>
          <a:xfrm>
            <a:off x="7794968" y="5030153"/>
            <a:ext cx="327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1F2B"/>
                </a:solidFill>
                <a:latin typeface="FUTURA BOOK BT" panose="020B0502020204020303" pitchFamily="34" charset="0"/>
              </a:rPr>
              <a:t>Creators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11380B-88AC-A349-985F-96FBFC3513A3}"/>
              </a:ext>
            </a:extLst>
          </p:cNvPr>
          <p:cNvCxnSpPr>
            <a:cxnSpLocks/>
          </p:cNvCxnSpPr>
          <p:nvPr/>
        </p:nvCxnSpPr>
        <p:spPr>
          <a:xfrm>
            <a:off x="1215736" y="2119983"/>
            <a:ext cx="9403773" cy="0"/>
          </a:xfrm>
          <a:prstGeom prst="line">
            <a:avLst/>
          </a:prstGeom>
          <a:ln w="28575">
            <a:solidFill>
              <a:srgbClr val="00B5E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33F68F-4F36-1043-968E-775DF4A964FE}"/>
              </a:ext>
            </a:extLst>
          </p:cNvPr>
          <p:cNvCxnSpPr>
            <a:cxnSpLocks/>
          </p:cNvCxnSpPr>
          <p:nvPr/>
        </p:nvCxnSpPr>
        <p:spPr>
          <a:xfrm flipV="1">
            <a:off x="10598727" y="2088333"/>
            <a:ext cx="0" cy="2171940"/>
          </a:xfrm>
          <a:prstGeom prst="line">
            <a:avLst/>
          </a:prstGeom>
          <a:ln w="28575">
            <a:solidFill>
              <a:srgbClr val="00B5E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C70E42-4B95-1F45-AA4F-FFA79AA484F2}"/>
              </a:ext>
            </a:extLst>
          </p:cNvPr>
          <p:cNvCxnSpPr>
            <a:cxnSpLocks/>
          </p:cNvCxnSpPr>
          <p:nvPr/>
        </p:nvCxnSpPr>
        <p:spPr>
          <a:xfrm>
            <a:off x="5673436" y="4250120"/>
            <a:ext cx="4946073" cy="0"/>
          </a:xfrm>
          <a:prstGeom prst="line">
            <a:avLst/>
          </a:prstGeom>
          <a:ln w="28575">
            <a:solidFill>
              <a:srgbClr val="00B5E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54F1ED-0383-004B-8689-D56B82BA97D6}"/>
              </a:ext>
            </a:extLst>
          </p:cNvPr>
          <p:cNvCxnSpPr>
            <a:cxnSpLocks/>
          </p:cNvCxnSpPr>
          <p:nvPr/>
        </p:nvCxnSpPr>
        <p:spPr>
          <a:xfrm flipV="1">
            <a:off x="5663046" y="4249882"/>
            <a:ext cx="0" cy="2171940"/>
          </a:xfrm>
          <a:prstGeom prst="line">
            <a:avLst/>
          </a:prstGeom>
          <a:ln w="28575">
            <a:solidFill>
              <a:srgbClr val="00B5E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22E7DE73-BEF5-B240-B29A-0C5F8E107C2E}"/>
              </a:ext>
            </a:extLst>
          </p:cNvPr>
          <p:cNvSpPr/>
          <p:nvPr/>
        </p:nvSpPr>
        <p:spPr>
          <a:xfrm>
            <a:off x="6473053" y="1314032"/>
            <a:ext cx="1387366" cy="1387366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5C90D1B-6F68-7F46-80F7-938CDF01E7F8}"/>
              </a:ext>
            </a:extLst>
          </p:cNvPr>
          <p:cNvSpPr/>
          <p:nvPr/>
        </p:nvSpPr>
        <p:spPr>
          <a:xfrm>
            <a:off x="8738272" y="1314032"/>
            <a:ext cx="1387366" cy="1387366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AE90E-479E-314D-B2D1-203769DBC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235" y="1771725"/>
            <a:ext cx="889000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843FEB-A514-C442-B861-A5BB90436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646" y="1544165"/>
            <a:ext cx="927100" cy="9271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5363B0F-3ED4-164D-9D36-9855AC1759B3}"/>
              </a:ext>
            </a:extLst>
          </p:cNvPr>
          <p:cNvSpPr/>
          <p:nvPr/>
        </p:nvSpPr>
        <p:spPr>
          <a:xfrm>
            <a:off x="6473053" y="3496121"/>
            <a:ext cx="1387366" cy="1387366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FD1FFD4-A9B6-4C4A-9120-1F65D60E64AE}"/>
              </a:ext>
            </a:extLst>
          </p:cNvPr>
          <p:cNvSpPr/>
          <p:nvPr/>
        </p:nvSpPr>
        <p:spPr>
          <a:xfrm>
            <a:off x="8738272" y="3496121"/>
            <a:ext cx="1387366" cy="1387366"/>
          </a:xfrm>
          <a:prstGeom prst="ellips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730454-92AF-2B42-A0A1-FEB445D57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844" y="3753095"/>
            <a:ext cx="889000" cy="88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B80304-99F9-C34E-8C56-708AA5D7B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208" y="3737089"/>
            <a:ext cx="8001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00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age&#10;&#10;Description automatically generated">
            <a:extLst>
              <a:ext uri="{FF2B5EF4-FFF2-40B4-BE49-F238E27FC236}">
                <a16:creationId xmlns:a16="http://schemas.microsoft.com/office/drawing/2014/main" id="{3DFE799B-446B-EE4F-A291-46763F6C01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384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A4A184-E28E-7B43-A976-374F58025246}"/>
              </a:ext>
            </a:extLst>
          </p:cNvPr>
          <p:cNvSpPr/>
          <p:nvPr/>
        </p:nvSpPr>
        <p:spPr>
          <a:xfrm>
            <a:off x="0" y="0"/>
            <a:ext cx="12192000" cy="6338454"/>
          </a:xfrm>
          <a:prstGeom prst="rect">
            <a:avLst/>
          </a:prstGeom>
          <a:solidFill>
            <a:srgbClr val="041F2B">
              <a:alpha val="76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5E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CC08A0-0C70-5440-BD65-E0A9633D793F}"/>
              </a:ext>
            </a:extLst>
          </p:cNvPr>
          <p:cNvSpPr txBox="1"/>
          <p:nvPr/>
        </p:nvSpPr>
        <p:spPr>
          <a:xfrm>
            <a:off x="2028496" y="6421822"/>
            <a:ext cx="70419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>
                <a:solidFill>
                  <a:schemeClr val="bg1"/>
                </a:solidFill>
                <a:latin typeface="Futura PT Book" panose="020B0502020204020303" pitchFamily="34" charset="77"/>
              </a:rPr>
              <a:t>07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A12CE-0313-0D42-A857-D169BA6F4BA7}"/>
              </a:ext>
            </a:extLst>
          </p:cNvPr>
          <p:cNvSpPr txBox="1"/>
          <p:nvPr/>
        </p:nvSpPr>
        <p:spPr>
          <a:xfrm>
            <a:off x="1727159" y="1876565"/>
            <a:ext cx="94638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b="1" dirty="0">
                <a:solidFill>
                  <a:schemeClr val="bg1"/>
                </a:solidFill>
                <a:latin typeface="FUTURA MEDIUM BT" panose="020B0602020204020303" pitchFamily="34" charset="0"/>
              </a:rPr>
              <a:t>The lack of talent</a:t>
            </a:r>
          </a:p>
          <a:p>
            <a:pPr lvl="0"/>
            <a:r>
              <a:rPr lang="en-US" sz="5400" b="1" dirty="0">
                <a:solidFill>
                  <a:schemeClr val="bg1"/>
                </a:solidFill>
                <a:latin typeface="FUTURA MEDIUM BT" panose="020B0602020204020303" pitchFamily="34" charset="0"/>
              </a:rPr>
              <a:t>for human work is a </a:t>
            </a:r>
          </a:p>
          <a:p>
            <a:pPr lvl="0"/>
            <a:r>
              <a:rPr lang="en-US" sz="5400" b="1" dirty="0">
                <a:solidFill>
                  <a:srgbClr val="00B5EE"/>
                </a:solidFill>
                <a:latin typeface="FUTURA MEDIUM BT" panose="020B0602020204020303" pitchFamily="34" charset="0"/>
              </a:rPr>
              <a:t>growing global problem</a:t>
            </a:r>
          </a:p>
        </p:txBody>
      </p:sp>
    </p:spTree>
    <p:extLst>
      <p:ext uri="{BB962C8B-B14F-4D97-AF65-F5344CB8AC3E}">
        <p14:creationId xmlns:p14="http://schemas.microsoft.com/office/powerpoint/2010/main" val="235725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CC08A0-0C70-5440-BD65-E0A9633D793F}"/>
              </a:ext>
            </a:extLst>
          </p:cNvPr>
          <p:cNvSpPr txBox="1"/>
          <p:nvPr/>
        </p:nvSpPr>
        <p:spPr>
          <a:xfrm>
            <a:off x="2028496" y="6421822"/>
            <a:ext cx="70419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20" dirty="0">
                <a:solidFill>
                  <a:schemeClr val="bg1"/>
                </a:solidFill>
                <a:latin typeface="Futura PT Book" panose="020B0502020204020303" pitchFamily="34" charset="77"/>
              </a:rPr>
              <a:t>08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A12CE-0313-0D42-A857-D169BA6F4BA7}"/>
              </a:ext>
            </a:extLst>
          </p:cNvPr>
          <p:cNvSpPr txBox="1"/>
          <p:nvPr/>
        </p:nvSpPr>
        <p:spPr>
          <a:xfrm>
            <a:off x="1046020" y="1407413"/>
            <a:ext cx="4118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FUTURA MEDIUM BT" panose="020B0602020204020303" pitchFamily="34" charset="0"/>
              </a:rPr>
              <a:t>EDUCATING FOR HUMAN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563ED-1B49-A341-8908-D62D088E3CCB}"/>
              </a:ext>
            </a:extLst>
          </p:cNvPr>
          <p:cNvSpPr txBox="1"/>
          <p:nvPr/>
        </p:nvSpPr>
        <p:spPr>
          <a:xfrm>
            <a:off x="1046020" y="2686045"/>
            <a:ext cx="4118262" cy="267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UTURA BOOK BT" panose="020B0502020204020303" pitchFamily="34" charset="0"/>
              </a:rPr>
              <a:t>More people need higher-level learning for human work.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FUTURA BOOK BT" panose="020B0502020204020303" pitchFamily="34" charset="0"/>
              </a:rPr>
              <a:t>New learning systems will be built around flexible pathways through life and careers.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041F2B"/>
              </a:solidFill>
            </a:endParaRPr>
          </a:p>
        </p:txBody>
      </p:sp>
      <p:pic>
        <p:nvPicPr>
          <p:cNvPr id="10" name="Picture 9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21DB314A-8898-BE4E-9B06-70825B8E8C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238006" y="0"/>
            <a:ext cx="5953994" cy="634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61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2362</TotalTime>
  <Words>454</Words>
  <Application>Microsoft Macintosh PowerPoint</Application>
  <PresentationFormat>Widescreen</PresentationFormat>
  <Paragraphs>128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Futura</vt:lpstr>
      <vt:lpstr>FUTURA BOOK BT</vt:lpstr>
      <vt:lpstr>FUTURA HEAVY BT</vt:lpstr>
      <vt:lpstr>FUTURA MEDIUM BT</vt:lpstr>
      <vt:lpstr>Futura PT Book</vt:lpstr>
      <vt:lpstr>Futura PT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 M. Olinger</dc:creator>
  <cp:lastModifiedBy>Kristin M. Olinger</cp:lastModifiedBy>
  <cp:revision>68</cp:revision>
  <dcterms:created xsi:type="dcterms:W3CDTF">2021-06-24T17:36:18Z</dcterms:created>
  <dcterms:modified xsi:type="dcterms:W3CDTF">2021-07-29T19:47:14Z</dcterms:modified>
</cp:coreProperties>
</file>